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1pPr>
    <a:lvl2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2pPr>
    <a:lvl3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3pPr>
    <a:lvl4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4pPr>
    <a:lvl5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5pPr>
    <a:lvl6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6pPr>
    <a:lvl7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7pPr>
    <a:lvl8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8pPr>
    <a:lvl9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1" spc="0" strike="noStrike" sz="5800" u="none" kumimoji="0" normalizeH="0">
        <a:ln>
          <a:noFill/>
        </a:ln>
        <a:solidFill>
          <a:srgbClr val="86837F">
            <a:alpha val="80000"/>
          </a:srgbClr>
        </a:solidFill>
        <a:effectLst>
          <a:outerShdw sx="100000" sy="100000" kx="0" ky="0" algn="b" rotWithShape="0" blurRad="25400" dist="12700" dir="540000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 b="def" i="def"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 b="def" i="def"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dingbat_hd.png" descr="dingbat_h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14704" y="7385050"/>
            <a:ext cx="10754592" cy="57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/>
          <p:nvPr>
            <p:ph type="title"/>
          </p:nvPr>
        </p:nvSpPr>
        <p:spPr>
          <a:xfrm>
            <a:off x="3454400" y="3200400"/>
            <a:ext cx="17475200" cy="3962400"/>
          </a:xfrm>
          <a:prstGeom prst="rect">
            <a:avLst/>
          </a:prstGeom>
        </p:spPr>
        <p:txBody>
          <a:bodyPr anchor="b"/>
          <a:lstStyle>
            <a:lvl1pPr>
              <a:defRPr sz="10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" name="Body Level One…"/>
          <p:cNvSpPr txBox="1"/>
          <p:nvPr>
            <p:ph type="body" sz="quarter" idx="1"/>
          </p:nvPr>
        </p:nvSpPr>
        <p:spPr>
          <a:xfrm>
            <a:off x="3454400" y="8305800"/>
            <a:ext cx="17475200" cy="1981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1995150" y="13227050"/>
            <a:ext cx="419100" cy="508000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mall city built into a hillside overlooking the ocean"/>
          <p:cNvSpPr/>
          <p:nvPr>
            <p:ph type="pic" idx="21"/>
          </p:nvPr>
        </p:nvSpPr>
        <p:spPr>
          <a:xfrm>
            <a:off x="2438400" y="-482600"/>
            <a:ext cx="19507200" cy="1373956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Title Text"/>
          <p:cNvSpPr txBox="1"/>
          <p:nvPr>
            <p:ph type="title"/>
          </p:nvPr>
        </p:nvSpPr>
        <p:spPr>
          <a:xfrm>
            <a:off x="3454400" y="10287000"/>
            <a:ext cx="17475200" cy="1638300"/>
          </a:xfrm>
          <a:prstGeom prst="rect">
            <a:avLst/>
          </a:prstGeom>
        </p:spPr>
        <p:txBody>
          <a:bodyPr/>
          <a:lstStyle>
            <a:lvl1pPr>
              <a:defRPr sz="10600">
                <a:solidFill>
                  <a:srgbClr val="F4D799"/>
                </a:solidFill>
                <a:effectLst>
                  <a:outerShdw sx="100000" sy="100000" kx="0" ky="0" algn="b" rotWithShape="0" blurRad="25400" dist="25400" dir="1620000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xfrm>
            <a:off x="3454400" y="11912600"/>
            <a:ext cx="174752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xfrm>
            <a:off x="2387600" y="5308600"/>
            <a:ext cx="19621500" cy="3111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mall city built into a hillside overlooking the ocean"/>
          <p:cNvSpPr/>
          <p:nvPr>
            <p:ph type="pic" idx="21"/>
          </p:nvPr>
        </p:nvSpPr>
        <p:spPr>
          <a:xfrm>
            <a:off x="11099182" y="1524000"/>
            <a:ext cx="15562608" cy="1096125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1447800" y="3708400"/>
            <a:ext cx="11341100" cy="3429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quarter" idx="1"/>
          </p:nvPr>
        </p:nvSpPr>
        <p:spPr>
          <a:xfrm>
            <a:off x="1447800" y="7150100"/>
            <a:ext cx="11341100" cy="4813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Body Level One…"/>
          <p:cNvSpPr txBox="1"/>
          <p:nvPr>
            <p:ph type="body" idx="1"/>
          </p:nvPr>
        </p:nvSpPr>
        <p:spPr>
          <a:xfrm>
            <a:off x="2387600" y="4330700"/>
            <a:ext cx="196215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mall city built into a hillside overlooking the ocean"/>
          <p:cNvSpPr/>
          <p:nvPr>
            <p:ph type="pic" sz="half" idx="21"/>
          </p:nvPr>
        </p:nvSpPr>
        <p:spPr>
          <a:xfrm>
            <a:off x="12331700" y="4673600"/>
            <a:ext cx="10742482" cy="756628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tone building in Morocco with ocean and sky in the background"/>
          <p:cNvSpPr/>
          <p:nvPr>
            <p:ph type="pic" sz="half" idx="21"/>
          </p:nvPr>
        </p:nvSpPr>
        <p:spPr>
          <a:xfrm>
            <a:off x="12494232" y="6705600"/>
            <a:ext cx="10404086" cy="692476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mall city built into a hillside overlooking the ocean"/>
          <p:cNvSpPr/>
          <p:nvPr>
            <p:ph type="pic" sz="half" idx="22"/>
          </p:nvPr>
        </p:nvSpPr>
        <p:spPr>
          <a:xfrm>
            <a:off x="11289407" y="1189547"/>
            <a:ext cx="11582401" cy="815786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Natural stone arch on a beach in Morocco"/>
          <p:cNvSpPr/>
          <p:nvPr>
            <p:ph type="pic" idx="23"/>
          </p:nvPr>
        </p:nvSpPr>
        <p:spPr>
          <a:xfrm>
            <a:off x="1651000" y="-1193800"/>
            <a:ext cx="10502900" cy="1611052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4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3" name="“Type a quote here.”"/>
          <p:cNvSpPr txBox="1"/>
          <p:nvPr>
            <p:ph type="body" sz="quarter" idx="22"/>
          </p:nvPr>
        </p:nvSpPr>
        <p:spPr>
          <a:xfrm>
            <a:off x="2387600" y="5994400"/>
            <a:ext cx="19621500" cy="990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340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mall city built into a hillside overlooking the ocean"/>
          <p:cNvSpPr/>
          <p:nvPr>
            <p:ph type="pic" idx="21"/>
          </p:nvPr>
        </p:nvSpPr>
        <p:spPr>
          <a:xfrm>
            <a:off x="3311" y="5001"/>
            <a:ext cx="24422101" cy="1720128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2387600" y="1295400"/>
            <a:ext cx="19621500" cy="1112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2387600" y="1193800"/>
            <a:ext cx="19621500" cy="23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5150" y="132334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b="1" i="0" sz="2400">
                <a:solidFill>
                  <a:srgbClr val="F3F1DF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80000"/>
                    </a:srgbClr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400" u="none">
          <a:solidFill>
            <a:srgbClr val="BCB08F"/>
          </a:solidFill>
          <a:effectLst>
            <a:outerShdw sx="100000" sy="100000" kx="0" ky="0" algn="b" rotWithShape="0" blurRad="12700" dist="12700" dir="1620000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9pPr>
    </p:titleStyle>
    <p:bodyStyle>
      <a:lvl1pPr marL="6731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13462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20193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26924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33655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40386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47117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53848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60579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3"/>
        </a:buBlip>
        <a:tabLst/>
        <a:defRPr b="0" baseline="0" cap="none" i="1" spc="0" strike="noStrike" sz="5800" u="none">
          <a:solidFill>
            <a:srgbClr val="86837F">
              <a:alpha val="80000"/>
            </a:srgbClr>
          </a:solidFill>
          <a:effectLst>
            <a:outerShdw sx="100000" sy="100000" kx="0" ky="0" algn="b" rotWithShape="0" blurRad="25400" dist="12700" dir="540000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chemeClr val="tx1"/>
          </a:solidFill>
          <a:effectLst>
            <a:outerShdw sx="100000" sy="100000" kx="0" ky="0" algn="b" rotWithShape="0" blurRad="25400" dist="12700" dir="1620000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Music Class Group 3 Presentation:…"/>
          <p:cNvSpPr txBox="1"/>
          <p:nvPr>
            <p:ph type="ctrTitle"/>
          </p:nvPr>
        </p:nvSpPr>
        <p:spPr>
          <a:xfrm>
            <a:off x="3111293" y="3200399"/>
            <a:ext cx="18161414" cy="3962401"/>
          </a:xfrm>
          <a:prstGeom prst="rect">
            <a:avLst/>
          </a:prstGeom>
        </p:spPr>
        <p:txBody>
          <a:bodyPr/>
          <a:lstStyle/>
          <a:p>
            <a:pPr defTabSz="668655">
              <a:defRPr sz="8586">
                <a:effectLst>
                  <a:outerShdw sx="100000" sy="100000" kx="0" ky="0" algn="b" rotWithShape="0" blurRad="20574" dist="20574" dir="16200000">
                    <a:srgbClr val="000000">
                      <a:alpha val="34000"/>
                    </a:srgbClr>
                  </a:outerShdw>
                </a:effectLst>
              </a:defRPr>
            </a:pPr>
            <a:r>
              <a:t>Music Class Group 3 Presentation: </a:t>
            </a:r>
          </a:p>
          <a:p>
            <a:pPr defTabSz="668655">
              <a:defRPr sz="8586">
                <a:effectLst>
                  <a:outerShdw sx="100000" sy="100000" kx="0" ky="0" algn="b" rotWithShape="0" blurRad="20574" dist="20574" dir="16200000">
                    <a:srgbClr val="000000">
                      <a:alpha val="34000"/>
                    </a:srgbClr>
                  </a:outerShdw>
                </a:effectLst>
              </a:defRPr>
            </a:pPr>
            <a:r>
              <a:t>I REPEAT WE ARE NOT COOKED</a:t>
            </a:r>
          </a:p>
        </p:txBody>
      </p:sp>
      <p:sp>
        <p:nvSpPr>
          <p:cNvPr id="139" name="Research by: Raheel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52145">
              <a:defRPr sz="3634">
                <a:effectLst>
                  <a:outerShdw sx="100000" sy="100000" kx="0" ky="0" algn="b" rotWithShape="0" blurRad="20066" dist="10033" dir="16200000">
                    <a:srgbClr val="000000">
                      <a:alpha val="48000"/>
                    </a:srgbClr>
                  </a:outerShdw>
                </a:effectLst>
              </a:defRPr>
            </a:pPr>
            <a:r>
              <a:t>Research by: Raheel</a:t>
            </a:r>
          </a:p>
          <a:p>
            <a:pPr defTabSz="652145">
              <a:defRPr sz="3634">
                <a:effectLst>
                  <a:outerShdw sx="100000" sy="100000" kx="0" ky="0" algn="b" rotWithShape="0" blurRad="20066" dist="10033" dir="16200000">
                    <a:srgbClr val="000000">
                      <a:alpha val="48000"/>
                    </a:srgbClr>
                  </a:outerShdw>
                </a:effectLst>
              </a:defRPr>
            </a:pPr>
            <a:r>
              <a:t>PPT by: Quentin</a:t>
            </a:r>
          </a:p>
          <a:p>
            <a:pPr defTabSz="652145">
              <a:defRPr sz="3634">
                <a:effectLst>
                  <a:outerShdw sx="100000" sy="100000" kx="0" ky="0" algn="b" rotWithShape="0" blurRad="20066" dist="10033" dir="16200000">
                    <a:srgbClr val="000000">
                      <a:alpha val="48000"/>
                    </a:srgbClr>
                  </a:outerShdw>
                </a:effectLst>
              </a:defRPr>
            </a:pPr>
            <a:r>
              <a:t>Presented by: Soren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omposers in History"/>
          <p:cNvSpPr txBox="1"/>
          <p:nvPr>
            <p:ph type="title"/>
          </p:nvPr>
        </p:nvSpPr>
        <p:spPr>
          <a:xfrm>
            <a:off x="2381250" y="3540645"/>
            <a:ext cx="19621501" cy="3111501"/>
          </a:xfrm>
          <a:prstGeom prst="rect">
            <a:avLst/>
          </a:prstGeom>
        </p:spPr>
        <p:txBody>
          <a:bodyPr/>
          <a:lstStyle/>
          <a:p>
            <a:pPr/>
            <a:r>
              <a:t>Composers in History</a:t>
            </a:r>
          </a:p>
        </p:txBody>
      </p:sp>
      <p:sp>
        <p:nvSpPr>
          <p:cNvPr id="142" name="Watch the videos I have prepared at your own risk."/>
          <p:cNvSpPr txBox="1"/>
          <p:nvPr/>
        </p:nvSpPr>
        <p:spPr>
          <a:xfrm>
            <a:off x="5984486" y="7648485"/>
            <a:ext cx="1425186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Watch the videos I have prepared at your own risk.</a:t>
            </a:r>
          </a:p>
        </p:txBody>
      </p:sp>
      <p:pic>
        <p:nvPicPr>
          <p:cNvPr id="1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97951" y="7376852"/>
            <a:ext cx="5788098" cy="5788098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ectangle"/>
          <p:cNvSpPr/>
          <p:nvPr/>
        </p:nvSpPr>
        <p:spPr>
          <a:xfrm>
            <a:off x="5005647" y="7798167"/>
            <a:ext cx="726574" cy="691236"/>
          </a:xfrm>
          <a:prstGeom prst="rect">
            <a:avLst/>
          </a:prstGeom>
          <a:ln w="50800">
            <a:solidFill>
              <a:srgbClr val="878787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defRPr i="0" sz="4400">
                <a:solidFill>
                  <a:srgbClr val="4B4B4B"/>
                </a:solidFill>
                <a:effectLst/>
              </a:defRPr>
            </a:pPr>
          </a:p>
        </p:txBody>
      </p:sp>
      <p:sp>
        <p:nvSpPr>
          <p:cNvPr id="145" name="Please agree to the terms of service"/>
          <p:cNvSpPr txBox="1"/>
          <p:nvPr/>
        </p:nvSpPr>
        <p:spPr>
          <a:xfrm>
            <a:off x="10588117" y="7327003"/>
            <a:ext cx="3207767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pPr/>
            <a:r>
              <a:t>Please agree to the terms of service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TISTS IN THE BAROQUE (1600-1750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18184">
              <a:defRPr sz="8178">
                <a:effectLst>
                  <a:outerShdw sx="100000" sy="100000" kx="0" ky="0" algn="b" rotWithShape="0" blurRad="11049" dist="11049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ARTISTS IN THE BAROQUE (1600-1750)</a:t>
            </a:r>
          </a:p>
        </p:txBody>
      </p:sp>
      <p:sp>
        <p:nvSpPr>
          <p:cNvPr id="148" name="Jahann Sebastian Bach(1685-1750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Jahann Sebastian Bach(1685-1750)</a:t>
            </a:r>
          </a:p>
          <a:p>
            <a:pPr>
              <a:buBlip>
                <a:blip r:embed="rId2"/>
              </a:buBlip>
            </a:pPr>
            <a:r>
              <a:t>Antonio Vivaldi(1678-1741)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51" name="Johann Sebastian B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Johann Sebastian Bach</a:t>
            </a:r>
          </a:p>
        </p:txBody>
      </p:sp>
      <p:sp>
        <p:nvSpPr>
          <p:cNvPr id="152" name="Bach was a German composer Famous for complex melodies, rich harmonies, and intricate counterpoint. His music remains influential in classical music today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sx="100000" sy="100000" kx="0" ky="0" algn="b" rotWithShape="0" blurRad="23622" dist="11811" dir="5400000">
                    <a:srgbClr val="FFFFFF"/>
                  </a:outerShdw>
                </a:effectLst>
              </a:defRPr>
            </a:pPr>
            <a:r>
              <a:t>Bach was a German composer Famous for complex melodies, rich harmonies, and intricate counterpoint. His music remains influential in classical music today. 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sx="100000" sy="100000" kx="0" ky="0" algn="b" rotWithShape="0" blurRad="23622" dist="11811" dir="540000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sx="100000" sy="100000" kx="0" ky="0" algn="b" rotWithShape="0" blurRad="23622" dist="11811" dir="5400000">
                    <a:srgbClr val="FFFFFF"/>
                  </a:outerShdw>
                </a:effectLst>
              </a:defRPr>
            </a:pPr>
            <a:r>
              <a:t>Brandenburg Concertos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sx="100000" sy="100000" kx="0" ky="0" algn="b" rotWithShape="0" blurRad="23622" dist="11811" dir="5400000">
                    <a:srgbClr val="FFFFFF"/>
                  </a:outerShdw>
                </a:effectLst>
              </a:defRPr>
            </a:pPr>
            <a:r>
              <a:t>The Well-Tempered Clavier</a:t>
            </a:r>
          </a:p>
        </p:txBody>
      </p:sp>
      <p:sp>
        <p:nvSpPr>
          <p:cNvPr id="153" name="https://www.bilibili.com/video/BV1fua868ELX?vd_source=92244a20b07e82926f7a218565b4f797"/>
          <p:cNvSpPr txBox="1"/>
          <p:nvPr/>
        </p:nvSpPr>
        <p:spPr>
          <a:xfrm>
            <a:off x="2183456" y="11918124"/>
            <a:ext cx="13409474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https://www.bilibili.com/video/BV1fua868ELX?vd_source=92244a20b07e82926f7a218565b4f797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56" name="Antonio Vivald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Antonio Vivaldi</a:t>
            </a:r>
          </a:p>
        </p:txBody>
      </p:sp>
      <p:sp>
        <p:nvSpPr>
          <p:cNvPr id="157" name="Vivaldi was an Italian composer and violinist known for energetic concertos.His music often uses vivid rhythms and musical patterns that suggest movement and nature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Vivaldi was an Italian composer and violinist known for energetic concertos.His music often uses vivid rhythms and musical patterns that suggest movement and nature.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The Four Seasons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Gloria</a:t>
            </a:r>
          </a:p>
        </p:txBody>
      </p:sp>
      <p:sp>
        <p:nvSpPr>
          <p:cNvPr id="158" name="https://www.bilibili.com/video/BV1JCg56iEzz?vd_source=92244a20b07e82926f7a218565b4f797"/>
          <p:cNvSpPr txBox="1"/>
          <p:nvPr/>
        </p:nvSpPr>
        <p:spPr>
          <a:xfrm>
            <a:off x="2357832" y="12055887"/>
            <a:ext cx="13233096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https://www.bilibili.com/video/BV1JCg56iEzz?vd_source=92244a20b07e82926f7a218565b4f797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ARTISTS IN THE CLASSICAL (1750-1820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1675">
              <a:defRPr sz="7990">
                <a:effectLst>
                  <a:outerShdw sx="100000" sy="100000" kx="0" ky="0" algn="b" rotWithShape="0" blurRad="10795" dist="10795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ARTISTS IN THE CLASSICAL (1750-1820)</a:t>
            </a:r>
          </a:p>
        </p:txBody>
      </p:sp>
      <p:sp>
        <p:nvSpPr>
          <p:cNvPr id="161" name="Wolfgang Amadeus Mozart(1756-1791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Wolfgang Amadeus Mozart(1756-1791)</a:t>
            </a:r>
          </a:p>
          <a:p>
            <a:pPr>
              <a:buBlip>
                <a:blip r:embed="rId2"/>
              </a:buBlip>
            </a:pPr>
            <a:r>
              <a:t>Joseph Haydn(1732-1809)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400"/>
            <a:ext cx="9321801" cy="7632700"/>
          </a:xfrm>
          <a:prstGeom prst="rect">
            <a:avLst/>
          </a:prstGeom>
        </p:spPr>
      </p:pic>
      <p:sp>
        <p:nvSpPr>
          <p:cNvPr id="164" name="Wolfgang Amadeus Moza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Wolfgang Amadeus Mozart</a:t>
            </a:r>
          </a:p>
        </p:txBody>
      </p:sp>
      <p:sp>
        <p:nvSpPr>
          <p:cNvPr id="165" name="Mozart was an Australian musical prodigy who began composing as a child.He became famous for elegant melodies, expressive operas, and balanced musical structures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Mozart was an Australian musical prodigy who began composing as a child.He became famous for elegant melodies, expressive operas, and balanced musical structures.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Eine kleine Nachtmusik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The Magic Flute</a:t>
            </a:r>
          </a:p>
        </p:txBody>
      </p:sp>
      <p:sp>
        <p:nvSpPr>
          <p:cNvPr id="166" name="https://www.bilibili.com/video/BV1wiat6NEbf?vd_source=92244a20b07e82926f7a218565b4f797"/>
          <p:cNvSpPr txBox="1"/>
          <p:nvPr/>
        </p:nvSpPr>
        <p:spPr>
          <a:xfrm>
            <a:off x="2840001" y="11964045"/>
            <a:ext cx="13361112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https://www.bilibili.com/video/BV1wiat6NEbf?vd_source=92244a20b07e82926f7a218565b4f797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400"/>
            <a:ext cx="9321800" cy="7632701"/>
          </a:xfrm>
          <a:prstGeom prst="rect">
            <a:avLst/>
          </a:prstGeom>
        </p:spPr>
      </p:pic>
      <p:sp>
        <p:nvSpPr>
          <p:cNvPr id="169" name="Joseph Hayd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Joseph Haydn</a:t>
            </a:r>
          </a:p>
        </p:txBody>
      </p:sp>
      <p:sp>
        <p:nvSpPr>
          <p:cNvPr id="170" name="Haydn was an Australian composer who helped develop the symphony and string quartet. His music often combines clear structures with playful surprises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sx="100000" sy="100000" kx="0" ky="0" algn="b" rotWithShape="0" blurRad="24638" dist="12319" dir="5400000">
                    <a:srgbClr val="FFFFFF"/>
                  </a:outerShdw>
                </a:effectLst>
              </a:defRPr>
            </a:pPr>
            <a:r>
              <a:t>Haydn was an Australian composer who helped develop the symphony and string quartet. His music often combines clear structures with playful surprises.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sx="100000" sy="100000" kx="0" ky="0" algn="b" rotWithShape="0" blurRad="24638" dist="12319" dir="5400000">
                    <a:srgbClr val="FFFFFF"/>
                  </a:outerShdw>
                </a:effectLst>
              </a:defRPr>
            </a:pPr>
            <a:r>
              <a:t>Representative work: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sx="100000" sy="100000" kx="0" ky="0" algn="b" rotWithShape="0" blurRad="24638" dist="12319" dir="5400000">
                    <a:srgbClr val="FFFFFF"/>
                  </a:outerShdw>
                </a:effectLst>
              </a:defRPr>
            </a:pPr>
            <a:r>
              <a:t>Symphony no.94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sx="100000" sy="100000" kx="0" ky="0" algn="b" rotWithShape="0" blurRad="24638" dist="12319" dir="5400000">
                    <a:srgbClr val="FFFFFF"/>
                  </a:outerShdw>
                </a:effectLst>
              </a:defRPr>
            </a:pPr>
            <a:r>
              <a:t>The Creation</a:t>
            </a:r>
          </a:p>
        </p:txBody>
      </p:sp>
      <p:sp>
        <p:nvSpPr>
          <p:cNvPr id="171" name="https://www.bilibili.com/video/BV1tx411W7mN?vd_source=92244a20b07e82926f7a218565b4f797"/>
          <p:cNvSpPr txBox="1"/>
          <p:nvPr/>
        </p:nvSpPr>
        <p:spPr>
          <a:xfrm>
            <a:off x="2931843" y="11941085"/>
            <a:ext cx="13523977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https://www.bilibili.com/video/BV1tx411W7mN?vd_source=92244a20b07e82926f7a218565b4f797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RTISTS IN THE ROMANTIC(1820-1900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z="7896">
                <a:effectLst>
                  <a:outerShdw sx="100000" sy="100000" kx="0" ky="0" algn="b" rotWithShape="0" blurRad="10668" dist="10668" dir="162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ARTISTS IN THE ROMANTIC(1820-1900)</a:t>
            </a:r>
          </a:p>
        </p:txBody>
      </p:sp>
      <p:sp>
        <p:nvSpPr>
          <p:cNvPr id="174" name="Fredèrick Chopin(1810-1849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Fredèrick Chopin(1810-1849)</a:t>
            </a:r>
          </a:p>
          <a:p>
            <a:pPr>
              <a:buBlip>
                <a:blip r:embed="rId2"/>
              </a:buBlip>
            </a:pPr>
            <a:r>
              <a:t>Pyotr Ilyich Tchaikovsky(1840-1893)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399"/>
            <a:ext cx="9321800" cy="7632701"/>
          </a:xfrm>
          <a:prstGeom prst="rect">
            <a:avLst/>
          </a:prstGeom>
        </p:spPr>
      </p:pic>
      <p:sp>
        <p:nvSpPr>
          <p:cNvPr id="177" name="Frèdèrick Chop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Frèdèrick Chopin</a:t>
            </a:r>
          </a:p>
        </p:txBody>
      </p:sp>
      <p:sp>
        <p:nvSpPr>
          <p:cNvPr id="178" name="Chopin was a Polish composer and pianist known for expressive piano music, delicate melodies, and technically challenging performances. His works often convey deep emotion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Chopin was a Polish composer and pianist known for expressive piano music, delicate melodies, and technically challenging performances. His works often convey deep emotion.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Nocturne in E-flat major, Op.9 No.2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Fantaisie-Impromptu</a:t>
            </a:r>
          </a:p>
        </p:txBody>
      </p:sp>
      <p:sp>
        <p:nvSpPr>
          <p:cNvPr id="179" name="https://www.bilibili.com/video/BV13Eg56XERo?vd_source=92244a20b07e82926f7a218565b4f797"/>
          <p:cNvSpPr txBox="1"/>
          <p:nvPr/>
        </p:nvSpPr>
        <p:spPr>
          <a:xfrm>
            <a:off x="2817041" y="11987006"/>
            <a:ext cx="13431876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https://www.bilibili.com/video/BV13Eg56XERo?vd_source=92244a20b07e82926f7a218565b4f797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mall city built into a hillside overlooking the ocean" descr="Small city built into a hillside overlooking the ocean"/>
          <p:cNvPicPr>
            <a:picLocks noChangeAspect="0"/>
          </p:cNvPicPr>
          <p:nvPr>
            <p:ph type="pic" idx="2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82" name="Pyotr Ilyich Tchaikovsk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Pyotr Ilyich Tchaikovsky</a:t>
            </a:r>
          </a:p>
        </p:txBody>
      </p:sp>
      <p:sp>
        <p:nvSpPr>
          <p:cNvPr id="183" name="Tchaikovsky Was a Russian composer famous for emotional orchestral music and ballet scores. His music features memorable melodies, dramatic contrasts, and colorful orchestration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Tchaikovsky Was a Russian composer famous for emotional orchestral music and ballet scores. His music features memorable melodies, dramatic contrasts, and colorful orchestration.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Swan Lake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sx="100000" sy="100000" kx="0" ky="0" algn="b" rotWithShape="0" blurRad="22860" dist="11430" dir="5400000">
                    <a:srgbClr val="FFFFFF"/>
                  </a:outerShdw>
                </a:effectLst>
              </a:defRPr>
            </a:pPr>
            <a:r>
              <a:t>The Nutcracker</a:t>
            </a:r>
          </a:p>
        </p:txBody>
      </p:sp>
      <p:sp>
        <p:nvSpPr>
          <p:cNvPr id="184" name="https://www.bilibili.com/video/BV17t411v7hV?vd_source=92244a20b07e82926f7a218565b4f797"/>
          <p:cNvSpPr txBox="1"/>
          <p:nvPr/>
        </p:nvSpPr>
        <p:spPr>
          <a:xfrm>
            <a:off x="2862962" y="12078848"/>
            <a:ext cx="1324340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pPr/>
            <a:r>
              <a:t>https://www.bilibili.com/video/BV17t411v7hV?vd_source=92244a20b07e82926f7a218565b4f797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ank you for liste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Thank you for listening</a:t>
            </a:r>
          </a:p>
        </p:txBody>
      </p:sp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alphaModFix amt="23413"/>
            <a:extLst/>
          </a:blip>
          <a:stretch>
            <a:fillRect/>
          </a:stretch>
        </p:blipFill>
        <p:spPr>
          <a:xfrm>
            <a:off x="6580388" y="-33386"/>
            <a:ext cx="11223224" cy="143960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58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1" spc="0" strike="noStrike" sz="5800" u="none" kumimoji="0" normalizeH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sx="100000" sy="100000" kx="0" ky="0" algn="b" rotWithShape="0" blurRad="25400" dist="12700" dir="540000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